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7" r:id="rId2"/>
    <p:sldId id="260" r:id="rId3"/>
    <p:sldId id="257" r:id="rId4"/>
    <p:sldId id="258" r:id="rId5"/>
    <p:sldId id="259" r:id="rId6"/>
    <p:sldId id="261" r:id="rId7"/>
    <p:sldId id="375" r:id="rId8"/>
    <p:sldId id="267" r:id="rId9"/>
    <p:sldId id="376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1"/>
  </p:normalViewPr>
  <p:slideViewPr>
    <p:cSldViewPr snapToGrid="0">
      <p:cViewPr varScale="1">
        <p:scale>
          <a:sx n="80" d="100"/>
          <a:sy n="80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C41C0-F8B1-9E51-17E3-B857975D7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99DD13-E2F2-557F-009A-FF267461E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B012AB-D633-75AC-FFDE-9950BBFA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1654E8-E2D1-877D-74F6-649C40EF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CC43CE-FC7D-0F96-3D16-F2A74ABE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54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0E0F8-53D8-3450-69BA-1D82FB0C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18A4C2-320E-8659-5466-F1FE0EB9F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5D19D-0FF0-8D00-9AB9-B9B727A2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1E04F-42FB-A746-05DB-17655F3EF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0661CC-E040-9116-2AA8-347A17A3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11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FC12B7-7950-28B6-F5F7-5109AA4DA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8C6993-1AAE-7B0A-127F-809330D4D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47A053-C00A-9A7B-0DE3-3A126EEF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6A4994-DAB9-E6C5-9309-135C09CC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A4449-A780-6B5C-DDC5-CC496405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4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54BDAC-FBEC-1BE8-BEDB-E1A8BFE5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4E1652-C3D6-EE10-7375-B51BDEB81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95262E-F5B8-3BAC-330A-27ED1E4B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2C0785-18CC-383F-81F1-F2F94C02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818BC2-3D2A-58E3-8767-9015E191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27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89ABBA-1589-95A2-71BE-0364F96F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E1A3A3-8745-BD31-D7B1-88066B663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29DC25-9BC6-D403-507A-6157C2471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3F94CB-212E-190F-FF56-94F9F83F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951AA6-4476-9882-89D8-C710C872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64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AEC3E-2E6C-4ED2-1E7E-B7E0A87A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8BF3CA-CFFE-38E6-3746-17F748554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D7E643-5CC7-6DC7-D269-25BB6943F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BA5E22-E342-3C5A-1A3B-8D6DD8232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BA6AD0-6BD8-1280-C0B8-8B229F895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6B9E2-C8E7-C6A4-E7D9-73BA67A0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87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9A9EDF-2BF1-F04E-3FF0-566BB503C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7E03A9-0010-0CFB-60D9-0DF2D10AC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A2932B-8D09-BDEE-BE74-1A5A79586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CB3DF3-5F14-CE00-4650-325DF483C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F270AC-B63A-4D01-3665-46099CBBB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4C0CB9-52EE-7775-2C64-2DEF7DFF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DA223AC-3E23-5724-2A3A-712CE350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073CF9-D3C8-70E7-E3F3-8C0000B2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38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8F4BC1-35BB-A41F-1CFB-1D819E6BE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1C241A-1C8A-AE84-6160-EE8A235CA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FA05B4-91CC-7069-7275-D20A7E09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85021A-3F72-8C01-8384-5F6D4E97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13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DA5F84-30B1-779B-9FEC-79755B76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181D6F-839B-E593-3978-087EB5B7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1FC801-49D8-653B-E0CA-85606968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01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6F5E2-8E41-27D6-57DA-94B13D59F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1955DF-4B62-D07A-7A45-0A6A0E6B1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8717E7-D4C3-D04F-E8F0-BC6D10CAF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07C8BF-A19C-C09A-2D53-81DF151F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9337A7-3FEC-42F5-C173-EE4B556E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5ACF45-AB07-5247-FA83-679916E8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2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66F52-3DE8-8964-52CD-0520FFED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E114BC-D6AF-8A5F-F8AB-4869A32EA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0EF387-918E-0632-3E23-EF125AA5E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E829DD-FBB6-C105-F97F-F39A8C50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FB4A8C-7E1C-226B-B82B-EE5C33DD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A8BB43-C273-EEDE-E2A5-EABC2897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62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D1E9D3-E24E-7222-F90B-815A65298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EB307-E024-4331-4EF1-32D9DA018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FB5D12-F5BC-1AF8-3244-5207790F7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9D032-B377-214B-B3A1-2480DFBBFEC8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B4D413-403E-5005-324A-AE6EAD73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A35EF-4F38-1E46-9C74-3EF60C0CA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9BD917-1286-1A42-8086-E867CF5D2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16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41B87-657E-EDA6-DBF2-E80C735AFEF0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fr-FR" b="1" i="1" dirty="0">
                <a:latin typeface="Comic Sans MS" pitchFamily="66"/>
              </a:rPr>
              <a:t>TOURNOI NOUVELLE AQUITAINE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4C61DB-C435-0290-53C3-028113F4F54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sz="3600" b="1" i="1" dirty="0">
                <a:latin typeface="Comic Sans MS" pitchFamily="66"/>
              </a:rPr>
              <a:t>M14 – M15F</a:t>
            </a:r>
          </a:p>
          <a:p>
            <a:pPr lvl="0"/>
            <a:r>
              <a:rPr lang="fr-FR" sz="3600" b="1" i="1" dirty="0">
                <a:solidFill>
                  <a:srgbClr val="FF0000"/>
                </a:solidFill>
                <a:latin typeface="Comic Sans MS" pitchFamily="66"/>
              </a:rPr>
              <a:t>SAISON 2024 / 2025</a:t>
            </a:r>
          </a:p>
          <a:p>
            <a:pPr lvl="0"/>
            <a:r>
              <a:rPr lang="fr-FR" sz="3600" b="1" i="1" dirty="0">
                <a:solidFill>
                  <a:srgbClr val="FF0000"/>
                </a:solidFill>
                <a:latin typeface="Comic Sans MS" pitchFamily="66"/>
              </a:rPr>
              <a:t>REGLEMENT </a:t>
            </a:r>
          </a:p>
          <a:p>
            <a:pPr lvl="0"/>
            <a:r>
              <a:rPr lang="fr-FR" sz="3600" b="1" i="1" dirty="0">
                <a:solidFill>
                  <a:srgbClr val="FF0000"/>
                </a:solidFill>
                <a:latin typeface="Comic Sans MS" pitchFamily="66"/>
              </a:rPr>
              <a:t>Version 1 (septembre  2024)</a:t>
            </a:r>
          </a:p>
          <a:p>
            <a:pPr lvl="0"/>
            <a:endParaRPr lang="fr-FR" sz="3600" b="1" i="1" dirty="0">
              <a:solidFill>
                <a:srgbClr val="FF0000"/>
              </a:solidFill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DAAA-DFEE-66A8-16EF-4649FB08BC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 anchorCtr="1">
            <a:normAutofit/>
          </a:bodyPr>
          <a:lstStyle/>
          <a:p>
            <a:r>
              <a:rPr lang="fr-FR" sz="2400" b="1" i="1" dirty="0">
                <a:latin typeface="Comic Sans MS" pitchFamily="66"/>
              </a:rPr>
              <a:t>TOURNOI NOUVELLE AQUITAINE</a:t>
            </a:r>
            <a:br>
              <a:rPr lang="fr-FR" sz="2400" b="1" i="1" dirty="0">
                <a:latin typeface="Comic Sans MS" pitchFamily="66"/>
              </a:rPr>
            </a:br>
            <a:r>
              <a:rPr lang="fr-FR" sz="2400" b="1" i="1" dirty="0">
                <a:solidFill>
                  <a:srgbClr val="FF0000"/>
                </a:solidFill>
                <a:latin typeface="Comic Sans MS" pitchFamily="66"/>
              </a:rPr>
              <a:t>SAISON 2024 / 2025</a:t>
            </a:r>
            <a:br>
              <a:rPr lang="fr-FR" sz="2400" b="1" i="1" dirty="0">
                <a:latin typeface="Comic Sans MS" pitchFamily="66"/>
              </a:rPr>
            </a:br>
            <a:endParaRPr lang="fr-FR" sz="2400" b="1" i="1" dirty="0">
              <a:latin typeface="Comic Sans MS" pitchFamily="66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E09DBA-719D-6E46-809A-A8766B6FBE0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1" y="2079523"/>
            <a:ext cx="4441722" cy="4097439"/>
          </a:xfrm>
        </p:spPr>
        <p:txBody>
          <a:bodyPr>
            <a:normAutofit/>
          </a:bodyPr>
          <a:lstStyle/>
          <a:p>
            <a:pPr lvl="0"/>
            <a:r>
              <a:rPr lang="fr-FR" sz="1400" u="sng" dirty="0">
                <a:latin typeface="Comic Sans MS" pitchFamily="66"/>
              </a:rPr>
              <a:t>PARTICIPANTS :</a:t>
            </a:r>
          </a:p>
          <a:p>
            <a:pPr marL="914400" lvl="2" indent="0">
              <a:buNone/>
            </a:pPr>
            <a:r>
              <a:rPr lang="fr-FR" sz="1400" dirty="0">
                <a:latin typeface="Comic Sans MS" pitchFamily="66"/>
              </a:rPr>
              <a:t>10 Equipes sélections départementales par catégorie</a:t>
            </a:r>
          </a:p>
          <a:p>
            <a:pPr lvl="2"/>
            <a:r>
              <a:rPr lang="fr-FR" sz="1400" dirty="0">
                <a:latin typeface="Comic Sans MS" pitchFamily="66"/>
              </a:rPr>
              <a:t>CD64  </a:t>
            </a:r>
          </a:p>
          <a:p>
            <a:pPr lvl="2"/>
            <a:r>
              <a:rPr lang="fr-FR" sz="1400" dirty="0">
                <a:latin typeface="Comic Sans MS" pitchFamily="66"/>
              </a:rPr>
              <a:t>CD33</a:t>
            </a:r>
          </a:p>
          <a:p>
            <a:pPr lvl="2"/>
            <a:r>
              <a:rPr lang="fr-FR" sz="1400" dirty="0">
                <a:latin typeface="Comic Sans MS" pitchFamily="66"/>
              </a:rPr>
              <a:t>CD 79 / 86</a:t>
            </a:r>
          </a:p>
          <a:p>
            <a:pPr lvl="2"/>
            <a:r>
              <a:rPr lang="fr-FR" sz="1400" dirty="0">
                <a:latin typeface="Comic Sans MS" pitchFamily="66"/>
              </a:rPr>
              <a:t>CD87 / 23</a:t>
            </a:r>
          </a:p>
          <a:p>
            <a:pPr lvl="2"/>
            <a:r>
              <a:rPr lang="fr-FR" sz="1400" dirty="0">
                <a:latin typeface="Comic Sans MS" pitchFamily="66"/>
              </a:rPr>
              <a:t>CD16</a:t>
            </a:r>
          </a:p>
          <a:p>
            <a:pPr lvl="2"/>
            <a:r>
              <a:rPr lang="fr-FR" sz="1400" dirty="0">
                <a:latin typeface="Comic Sans MS" pitchFamily="66"/>
              </a:rPr>
              <a:t>CD17</a:t>
            </a:r>
          </a:p>
          <a:p>
            <a:pPr lvl="2"/>
            <a:r>
              <a:rPr lang="fr-FR" sz="1400" dirty="0">
                <a:latin typeface="Comic Sans MS" pitchFamily="66"/>
              </a:rPr>
              <a:t>CD19</a:t>
            </a:r>
          </a:p>
          <a:p>
            <a:pPr lvl="2"/>
            <a:r>
              <a:rPr lang="fr-FR" sz="1400" dirty="0">
                <a:latin typeface="Comic Sans MS" pitchFamily="66"/>
              </a:rPr>
              <a:t>CD24</a:t>
            </a:r>
          </a:p>
          <a:p>
            <a:pPr lvl="2"/>
            <a:r>
              <a:rPr lang="fr-FR" sz="1400" dirty="0">
                <a:latin typeface="Comic Sans MS" pitchFamily="66"/>
              </a:rPr>
              <a:t>CD40</a:t>
            </a:r>
          </a:p>
          <a:p>
            <a:pPr lvl="2"/>
            <a:r>
              <a:rPr lang="fr-FR" sz="1400" dirty="0">
                <a:latin typeface="Comic Sans MS" pitchFamily="66"/>
              </a:rPr>
              <a:t>CD47</a:t>
            </a:r>
          </a:p>
        </p:txBody>
      </p:sp>
      <p:pic>
        <p:nvPicPr>
          <p:cNvPr id="5" name="Image 4" descr="Une image contenant texte, carte, atlas&#10;&#10;Description générée automatiquement">
            <a:extLst>
              <a:ext uri="{FF2B5EF4-FFF2-40B4-BE49-F238E27FC236}">
                <a16:creationId xmlns:a16="http://schemas.microsoft.com/office/drawing/2014/main" id="{01AEFEF9-FA66-147A-DE20-83FAADBB0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809" y="643234"/>
            <a:ext cx="4395900" cy="55998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08BD8-23F9-00EF-893C-19B6CDE992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389888"/>
            <a:ext cx="10515600" cy="812864"/>
          </a:xfrm>
        </p:spPr>
        <p:txBody>
          <a:bodyPr anchorCtr="1">
            <a:normAutofit fontScale="90000"/>
          </a:bodyPr>
          <a:lstStyle/>
          <a:p>
            <a:pPr algn="ctr"/>
            <a:r>
              <a:rPr lang="fr-FR" u="sng" dirty="0">
                <a:latin typeface="Comic Sans MS" pitchFamily="66"/>
              </a:rPr>
              <a:t>DEROULEMENT</a:t>
            </a:r>
            <a:br>
              <a:rPr lang="fr-FR" dirty="0">
                <a:latin typeface="Comic Sans MS" pitchFamily="66"/>
              </a:rPr>
            </a:br>
            <a:r>
              <a:rPr lang="fr-FR" sz="3100" b="1" i="1" dirty="0">
                <a:solidFill>
                  <a:srgbClr val="FF0000"/>
                </a:solidFill>
                <a:latin typeface="Comic Sans MS" pitchFamily="66"/>
              </a:rPr>
              <a:t>SAISON 2024 / 2025</a:t>
            </a:r>
            <a:br>
              <a:rPr lang="fr-FR" sz="4400" b="1" i="1" dirty="0">
                <a:solidFill>
                  <a:srgbClr val="FF0000"/>
                </a:solidFill>
                <a:latin typeface="Comic Sans MS" pitchFamily="66"/>
              </a:rPr>
            </a:br>
            <a:endParaRPr lang="fr-FR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5983B6-0D90-00E4-D19E-904E1F62D65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9282" y="2043953"/>
            <a:ext cx="11736943" cy="463288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b="1" i="1" u="sng" dirty="0"/>
              <a:t> </a:t>
            </a:r>
            <a:r>
              <a:rPr lang="fr-FR" b="1" i="1" u="sng" dirty="0">
                <a:latin typeface="Comic Sans MS" pitchFamily="66"/>
              </a:rPr>
              <a:t>4 DATES </a:t>
            </a:r>
            <a:r>
              <a:rPr lang="fr-FR" u="sng" dirty="0">
                <a:latin typeface="Comic Sans MS" pitchFamily="66"/>
              </a:rPr>
              <a:t>:</a:t>
            </a:r>
          </a:p>
          <a:p>
            <a:pPr marL="0" indent="0">
              <a:buNone/>
            </a:pPr>
            <a:r>
              <a:rPr lang="fr-FR" sz="2000" b="1" i="1" dirty="0">
                <a:latin typeface="Comic Sans MS" pitchFamily="66"/>
              </a:rPr>
              <a:t>            </a:t>
            </a:r>
            <a:r>
              <a:rPr lang="fr-FR" sz="4000" b="1" i="1" dirty="0">
                <a:latin typeface="Comic Sans MS" pitchFamily="66"/>
              </a:rPr>
              <a:t>. </a:t>
            </a:r>
            <a:r>
              <a:rPr lang="fr-FR" sz="2000" b="1" i="1" dirty="0">
                <a:latin typeface="Comic Sans MS" pitchFamily="66"/>
              </a:rPr>
              <a:t> 23 Novembre 2024  journée brassage :2 </a:t>
            </a:r>
            <a:r>
              <a:rPr lang="fr-FR" sz="2000" b="1" i="1" dirty="0" err="1">
                <a:latin typeface="Comic Sans MS" pitchFamily="66"/>
              </a:rPr>
              <a:t>pla</a:t>
            </a:r>
            <a:r>
              <a:rPr lang="fr-FR" sz="2000" b="1" i="1" dirty="0">
                <a:latin typeface="Comic Sans MS" pitchFamily="66"/>
              </a:rPr>
              <a:t> de 3 équipes+ 1 plateau de 4 équipes</a:t>
            </a:r>
          </a:p>
          <a:p>
            <a:pPr lvl="2"/>
            <a:r>
              <a:rPr lang="fr-FR" b="1" dirty="0">
                <a:latin typeface="Comic Sans MS" pitchFamily="66"/>
              </a:rPr>
              <a:t> 2</a:t>
            </a:r>
            <a:r>
              <a:rPr lang="fr-FR" b="1" i="1" dirty="0">
                <a:latin typeface="Comic Sans MS" pitchFamily="66"/>
              </a:rPr>
              <a:t>2 Février 2025   journée brassage :</a:t>
            </a:r>
            <a:r>
              <a:rPr lang="fr-FR" sz="1800" b="1" i="1" dirty="0">
                <a:latin typeface="Comic Sans MS" pitchFamily="66"/>
              </a:rPr>
              <a:t>2 </a:t>
            </a:r>
            <a:r>
              <a:rPr lang="fr-FR" sz="1800" b="1" i="1" dirty="0" err="1">
                <a:latin typeface="Comic Sans MS" pitchFamily="66"/>
              </a:rPr>
              <a:t>pla</a:t>
            </a:r>
            <a:r>
              <a:rPr lang="fr-FR" sz="1800" b="1" i="1" dirty="0">
                <a:latin typeface="Comic Sans MS" pitchFamily="66"/>
              </a:rPr>
              <a:t> de 3 équipes+ 1 plateau de 4 équipes</a:t>
            </a:r>
          </a:p>
          <a:p>
            <a:pPr lvl="2"/>
            <a:r>
              <a:rPr lang="fr-FR" b="1" i="1" dirty="0">
                <a:latin typeface="Comic Sans MS" pitchFamily="66"/>
              </a:rPr>
              <a:t>29  Mars     2025  journée brassage :  2 </a:t>
            </a:r>
            <a:r>
              <a:rPr lang="fr-FR" b="1" i="1" dirty="0" err="1">
                <a:latin typeface="Comic Sans MS" pitchFamily="66"/>
              </a:rPr>
              <a:t>pla</a:t>
            </a:r>
            <a:r>
              <a:rPr lang="fr-FR" b="1" i="1" dirty="0">
                <a:latin typeface="Comic Sans MS" pitchFamily="66"/>
              </a:rPr>
              <a:t> de 3 équipes+1 plateau  4 équipes</a:t>
            </a:r>
          </a:p>
          <a:p>
            <a:pPr lvl="2"/>
            <a:r>
              <a:rPr lang="fr-FR" b="1" i="1" dirty="0">
                <a:latin typeface="Comic Sans MS" pitchFamily="66"/>
              </a:rPr>
              <a:t>19  Avril      2025  Journée Finale sur le CD33</a:t>
            </a:r>
          </a:p>
          <a:p>
            <a:pPr marL="914400" lvl="2" indent="0">
              <a:buNone/>
            </a:pPr>
            <a:endParaRPr lang="fr-FR" b="1" i="1" dirty="0">
              <a:highlight>
                <a:srgbClr val="FFFF00"/>
              </a:highlight>
              <a:latin typeface="Comic Sans MS" pitchFamily="66"/>
            </a:endParaRPr>
          </a:p>
          <a:p>
            <a:pPr marL="914400" lvl="2" indent="0">
              <a:buNone/>
            </a:pPr>
            <a:r>
              <a:rPr lang="fr-FR" b="1" i="1" dirty="0">
                <a:latin typeface="Comic Sans MS" pitchFamily="66"/>
              </a:rPr>
              <a:t>PARTICIPATION </a:t>
            </a:r>
          </a:p>
          <a:p>
            <a:pPr marL="914400" lvl="2" indent="0">
              <a:buNone/>
            </a:pPr>
            <a:r>
              <a:rPr lang="fr-FR" b="1" i="1" dirty="0">
                <a:latin typeface="Comic Sans MS" pitchFamily="66"/>
              </a:rPr>
              <a:t>3 équipes par CD </a:t>
            </a:r>
            <a:r>
              <a:rPr lang="fr-FR" b="1" i="1" dirty="0">
                <a:solidFill>
                  <a:schemeClr val="accent1"/>
                </a:solidFill>
                <a:latin typeface="Comic Sans MS" pitchFamily="66"/>
              </a:rPr>
              <a:t>:(attention en M13 le CD79 et CD86 présenteront une équipe chacun)</a:t>
            </a:r>
          </a:p>
          <a:p>
            <a:pPr lvl="3"/>
            <a:r>
              <a:rPr lang="fr-FR" sz="2000" b="1" i="1" dirty="0">
                <a:latin typeface="Comic Sans MS" pitchFamily="66"/>
              </a:rPr>
              <a:t>1 équipe M14 jeu à XV : </a:t>
            </a:r>
            <a:r>
              <a:rPr lang="fr-FR" sz="2000" b="1" i="1" dirty="0">
                <a:solidFill>
                  <a:srgbClr val="FF0000"/>
                </a:solidFill>
                <a:latin typeface="Comic Sans MS" pitchFamily="66"/>
              </a:rPr>
              <a:t>23 joueurs par plateau </a:t>
            </a:r>
            <a:r>
              <a:rPr lang="fr-FR" sz="2000" b="1" i="1" dirty="0">
                <a:latin typeface="Comic Sans MS" pitchFamily="66"/>
              </a:rPr>
              <a:t>(23 joueurs  par </a:t>
            </a:r>
            <a:r>
              <a:rPr lang="fr-FR" sz="2000" b="1" i="1" dirty="0" err="1">
                <a:latin typeface="Comic Sans MS" pitchFamily="66"/>
              </a:rPr>
              <a:t>fdm</a:t>
            </a:r>
            <a:r>
              <a:rPr lang="fr-FR" sz="2000" b="1" i="1" dirty="0">
                <a:latin typeface="Comic Sans MS" pitchFamily="66"/>
              </a:rPr>
              <a:t>) </a:t>
            </a:r>
          </a:p>
          <a:p>
            <a:pPr lvl="3"/>
            <a:r>
              <a:rPr lang="fr-FR" sz="2000" b="1" i="1" dirty="0">
                <a:latin typeface="Comic Sans MS" pitchFamily="66"/>
              </a:rPr>
              <a:t>1 équipe M15F jeu à 1 XV : </a:t>
            </a:r>
            <a:r>
              <a:rPr lang="fr-FR" sz="2000" b="1" i="1" dirty="0">
                <a:solidFill>
                  <a:srgbClr val="FF0000"/>
                </a:solidFill>
                <a:latin typeface="Comic Sans MS" pitchFamily="66"/>
              </a:rPr>
              <a:t>23 joueurs par plateau </a:t>
            </a:r>
            <a:r>
              <a:rPr lang="fr-FR" sz="2000" b="1" i="1" dirty="0">
                <a:latin typeface="Comic Sans MS" pitchFamily="66"/>
              </a:rPr>
              <a:t>(23 joueurs  par </a:t>
            </a:r>
            <a:r>
              <a:rPr lang="fr-FR" sz="2000" b="1" i="1" dirty="0" err="1">
                <a:latin typeface="Comic Sans MS" pitchFamily="66"/>
              </a:rPr>
              <a:t>fdm</a:t>
            </a:r>
            <a:r>
              <a:rPr lang="fr-FR" sz="2000" b="1" i="1" dirty="0">
                <a:latin typeface="Comic Sans MS" pitchFamily="66"/>
              </a:rPr>
              <a:t>) </a:t>
            </a:r>
          </a:p>
          <a:p>
            <a:pPr lvl="3"/>
            <a:r>
              <a:rPr lang="fr-FR" sz="2000" b="1" i="1" dirty="0">
                <a:latin typeface="Comic Sans MS" pitchFamily="66"/>
              </a:rPr>
              <a:t> 1 équipe M13 jeu à 1 XV : </a:t>
            </a:r>
            <a:r>
              <a:rPr lang="fr-FR" sz="2000" b="1" i="1" dirty="0">
                <a:solidFill>
                  <a:srgbClr val="FF0000"/>
                </a:solidFill>
                <a:latin typeface="Comic Sans MS" pitchFamily="66"/>
              </a:rPr>
              <a:t>23 joueurs par plateau </a:t>
            </a:r>
            <a:r>
              <a:rPr lang="fr-FR" sz="2000" b="1" i="1" dirty="0">
                <a:latin typeface="Comic Sans MS" pitchFamily="66"/>
              </a:rPr>
              <a:t>(23 joueurs  par </a:t>
            </a:r>
            <a:r>
              <a:rPr lang="fr-FR" sz="2000" b="1" i="1" dirty="0" err="1">
                <a:latin typeface="Comic Sans MS" pitchFamily="66"/>
              </a:rPr>
              <a:t>fdm</a:t>
            </a:r>
            <a:r>
              <a:rPr lang="fr-FR" sz="2000" b="1" i="1" dirty="0">
                <a:latin typeface="Comic Sans MS" pitchFamily="66"/>
              </a:rPr>
              <a:t>) </a:t>
            </a:r>
            <a:r>
              <a:rPr lang="fr-FR" sz="2000" b="1" i="1" u="sng" dirty="0">
                <a:latin typeface="Comic Sans MS" pitchFamily="66"/>
              </a:rPr>
              <a:t>pour les 3 journées de brassage (pas de participation à la finale</a:t>
            </a:r>
          </a:p>
          <a:p>
            <a:pPr marL="1371600" lvl="3" indent="0">
              <a:buNone/>
            </a:pPr>
            <a:endParaRPr lang="fr-FR" sz="2000" b="1" i="1" dirty="0">
              <a:latin typeface="Comic Sans MS" pitchFamily="66"/>
            </a:endParaRPr>
          </a:p>
          <a:p>
            <a:pPr lvl="0"/>
            <a:r>
              <a:rPr lang="fr-FR" sz="3000" b="1" i="1" u="sng" dirty="0">
                <a:latin typeface="Comic Sans MS" pitchFamily="66"/>
              </a:rPr>
              <a:t>Encadrement : </a:t>
            </a:r>
          </a:p>
          <a:p>
            <a:pPr marL="0" lvl="0" indent="0">
              <a:buNone/>
            </a:pPr>
            <a:r>
              <a:rPr lang="fr-FR" sz="3000" dirty="0">
                <a:latin typeface="Comic Sans MS" pitchFamily="66"/>
              </a:rPr>
              <a:t>            . </a:t>
            </a:r>
            <a:r>
              <a:rPr lang="fr-FR" sz="2000" b="1" i="1" dirty="0">
                <a:latin typeface="Comic Sans MS" pitchFamily="66"/>
              </a:rPr>
              <a:t>équipe départementale CD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B62B0E-DCE3-4F43-5FFE-BB4DE7EE38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76299"/>
            <a:ext cx="10515600" cy="1325563"/>
          </a:xfrm>
        </p:spPr>
        <p:txBody>
          <a:bodyPr anchorCtr="1"/>
          <a:lstStyle/>
          <a:p>
            <a:pPr lvl="0" algn="ctr"/>
            <a:r>
              <a:rPr lang="fr-FR" sz="3600" b="1" i="1" dirty="0">
                <a:latin typeface="Comic Sans MS" pitchFamily="66"/>
              </a:rPr>
              <a:t>TOURNOI NOUVELLE AQUITAINE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A3D45-3CF7-8BBF-7DC1-78BBB522CD9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240153"/>
            <a:ext cx="10515600" cy="4351338"/>
          </a:xfrm>
        </p:spPr>
        <p:txBody>
          <a:bodyPr/>
          <a:lstStyle/>
          <a:p>
            <a:pPr lvl="0"/>
            <a:r>
              <a:rPr lang="fr-FR" b="1" i="1" dirty="0">
                <a:latin typeface="Comic Sans MS" pitchFamily="66"/>
              </a:rPr>
              <a:t>Début des rencontres : 13h30</a:t>
            </a:r>
          </a:p>
          <a:p>
            <a:pPr lvl="0"/>
            <a:r>
              <a:rPr lang="fr-FR" b="1" i="1" dirty="0">
                <a:latin typeface="Comic Sans MS" pitchFamily="66"/>
              </a:rPr>
              <a:t>Terrain dimensions normales</a:t>
            </a:r>
          </a:p>
          <a:p>
            <a:pPr lvl="0"/>
            <a:r>
              <a:rPr lang="fr-FR" b="1" i="1" dirty="0">
                <a:latin typeface="Comic Sans MS" pitchFamily="66"/>
              </a:rPr>
              <a:t>Nombre de terrains : 2 minimum ou 3</a:t>
            </a:r>
          </a:p>
          <a:p>
            <a:pPr lvl="0"/>
            <a:r>
              <a:rPr lang="fr-FR" b="1" i="1" dirty="0">
                <a:latin typeface="Comic Sans MS" pitchFamily="66"/>
              </a:rPr>
              <a:t>Nombre de matches par équipes : 2</a:t>
            </a:r>
          </a:p>
          <a:p>
            <a:pPr lvl="0"/>
            <a:r>
              <a:rPr lang="fr-FR" b="1" i="1" dirty="0">
                <a:latin typeface="Comic Sans MS" pitchFamily="66"/>
              </a:rPr>
              <a:t>Temps de jeu : 1h00</a:t>
            </a:r>
          </a:p>
          <a:p>
            <a:pPr lvl="0"/>
            <a:r>
              <a:rPr lang="fr-FR" b="1" i="1" dirty="0">
                <a:latin typeface="Comic Sans MS" pitchFamily="66"/>
              </a:rPr>
              <a:t>Durée du matches : 2 X 15 minutes</a:t>
            </a:r>
          </a:p>
          <a:p>
            <a:pPr lvl="0"/>
            <a:r>
              <a:rPr lang="fr-FR" b="1" i="1" dirty="0">
                <a:latin typeface="Comic Sans MS" pitchFamily="66"/>
              </a:rPr>
              <a:t>Déroulement des matches : (1-2) ; (2 –3) ; (1-3)</a:t>
            </a:r>
          </a:p>
          <a:p>
            <a:pPr lvl="0"/>
            <a:r>
              <a:rPr lang="fr-FR" b="1" i="1" dirty="0">
                <a:latin typeface="Comic Sans MS" pitchFamily="66"/>
              </a:rPr>
              <a:t>Temps de repos entre 2 matches consécutifs : 15 mn </a:t>
            </a:r>
          </a:p>
          <a:p>
            <a:pPr lvl="0"/>
            <a:endParaRPr lang="fr-FR" b="1" i="1" dirty="0">
              <a:latin typeface="Comic Sans MS" pitchFamily="66"/>
            </a:endParaRP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78845FBA-9723-845F-6D2B-AA368A672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538C5-70AC-A8D9-0EA5-8F6F23C228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072261"/>
            <a:ext cx="10515600" cy="1325563"/>
          </a:xfrm>
        </p:spPr>
        <p:txBody>
          <a:bodyPr/>
          <a:lstStyle/>
          <a:p>
            <a:pPr lvl="0"/>
            <a:r>
              <a:rPr lang="fr-FR" sz="3600" b="1" i="1" dirty="0">
                <a:latin typeface="Comic Sans MS" pitchFamily="66"/>
              </a:rPr>
              <a:t>Tournoi Nouvelle Aquitaine:M14–M15F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F5633F-4951-CEF9-2F59-B89976E426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6992" y="2506662"/>
            <a:ext cx="11777472" cy="4351338"/>
          </a:xfrm>
        </p:spPr>
        <p:txBody>
          <a:bodyPr>
            <a:normAutofit/>
          </a:bodyPr>
          <a:lstStyle/>
          <a:p>
            <a:pPr lvl="0"/>
            <a:r>
              <a:rPr lang="fr-FR" sz="3200" b="1" i="1" u="sng" dirty="0">
                <a:latin typeface="Comic Sans MS" pitchFamily="66"/>
              </a:rPr>
              <a:t>Arbitrage Sélection: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Matches enregistrés sur Ovale par plateaux .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1 arbitre désigné sur Ovale par catégorie soit 3 arbitres par journée</a:t>
            </a:r>
          </a:p>
          <a:p>
            <a:pPr lvl="0"/>
            <a:r>
              <a:rPr lang="fr-FR" sz="3200" b="1" i="1" u="sng" dirty="0">
                <a:latin typeface="Comic Sans MS" pitchFamily="66"/>
              </a:rPr>
              <a:t>Accueil : 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Un dossier d’accueil  sera fait par le CD qui reçoit à chaque CD visiteur avec tous les renseignements nécessaires.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1 responsable par terrain désigné par le CD qui reçoit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1 représentant départemental par catégorie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Goûters à la charge du CD qui reçoit</a:t>
            </a:r>
          </a:p>
          <a:p>
            <a:pPr lvl="2"/>
            <a:r>
              <a:rPr lang="fr-FR" sz="2400" b="1" i="1" dirty="0">
                <a:latin typeface="Comic Sans MS" pitchFamily="66"/>
              </a:rPr>
              <a:t>Gestion des feuilles de matches par le CD qui reçoit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6F3EC34-F5EF-5C79-95CC-A470CEAAE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38F05-0D2C-E5F6-EE8C-5294D65D44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89381"/>
            <a:ext cx="10515600" cy="1325563"/>
          </a:xfrm>
        </p:spPr>
        <p:txBody>
          <a:bodyPr anchorCtr="1"/>
          <a:lstStyle/>
          <a:p>
            <a:pPr lvl="0" algn="ctr"/>
            <a:r>
              <a:rPr lang="fr-FR" b="1" i="1" dirty="0">
                <a:latin typeface="Comic Sans MS" pitchFamily="66"/>
              </a:rPr>
              <a:t>TOURNOI NOUVELLE AQUITAINE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A54B1D-A1E1-9802-EE34-65A82CD0E5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922929"/>
            <a:ext cx="10515600" cy="4732947"/>
          </a:xfrm>
        </p:spPr>
        <p:txBody>
          <a:bodyPr>
            <a:normAutofit fontScale="92500" lnSpcReduction="10000"/>
          </a:bodyPr>
          <a:lstStyle/>
          <a:p>
            <a:pPr lvl="0"/>
            <a:endParaRPr lang="fr-FR" b="1" dirty="0">
              <a:latin typeface="Comic Sans MS" pitchFamily="66"/>
            </a:endParaRPr>
          </a:p>
          <a:p>
            <a:pPr lvl="0"/>
            <a:r>
              <a:rPr lang="fr-FR" b="1" dirty="0">
                <a:latin typeface="Comic Sans MS" pitchFamily="66"/>
              </a:rPr>
              <a:t>Les M13 et les M14 joueront sur les mêmes sites les journées de brassage.</a:t>
            </a:r>
          </a:p>
          <a:p>
            <a:pPr lvl="0"/>
            <a:r>
              <a:rPr lang="fr-FR" b="1" dirty="0">
                <a:latin typeface="Comic Sans MS" pitchFamily="66"/>
              </a:rPr>
              <a:t>Les M15 F joueront sur un site différent les journées de brassage</a:t>
            </a:r>
          </a:p>
          <a:p>
            <a:pPr lvl="0"/>
            <a:endParaRPr lang="fr-FR" b="1" dirty="0">
              <a:latin typeface="Comic Sans MS" pitchFamily="66"/>
            </a:endParaRPr>
          </a:p>
          <a:p>
            <a:pPr lvl="0"/>
            <a:r>
              <a:rPr lang="fr-FR" b="1" dirty="0">
                <a:latin typeface="Comic Sans MS" pitchFamily="66"/>
              </a:rPr>
              <a:t>Journée finale : Sur le CD33 (Saint Médard en Jalles) que pour les M14 et M15F</a:t>
            </a:r>
          </a:p>
          <a:p>
            <a:pPr lvl="2"/>
            <a:r>
              <a:rPr lang="fr-FR" b="1" dirty="0">
                <a:latin typeface="Comic Sans MS" pitchFamily="66"/>
              </a:rPr>
              <a:t>M14 : 10 équipes : </a:t>
            </a:r>
          </a:p>
          <a:p>
            <a:pPr lvl="4"/>
            <a:r>
              <a:rPr lang="fr-FR" b="1" dirty="0">
                <a:latin typeface="Comic Sans MS" pitchFamily="66"/>
              </a:rPr>
              <a:t>6 équipes Niveau A (1 terrain)</a:t>
            </a:r>
          </a:p>
          <a:p>
            <a:pPr lvl="4"/>
            <a:r>
              <a:rPr lang="fr-FR" b="1" dirty="0">
                <a:latin typeface="Comic Sans MS" pitchFamily="66"/>
              </a:rPr>
              <a:t>4 équipes Niveau B (1 terrain)</a:t>
            </a:r>
          </a:p>
          <a:p>
            <a:pPr lvl="4"/>
            <a:endParaRPr lang="fr-FR" dirty="0"/>
          </a:p>
          <a:p>
            <a:pPr lvl="2"/>
            <a:r>
              <a:rPr lang="fr-FR" b="1" i="1" dirty="0">
                <a:latin typeface="Comic Sans MS" pitchFamily="66"/>
              </a:rPr>
              <a:t>M15F : </a:t>
            </a:r>
            <a:r>
              <a:rPr lang="fr-FR" b="1" dirty="0">
                <a:latin typeface="Comic Sans MS" pitchFamily="66"/>
              </a:rPr>
              <a:t>toutes les  équipes  (éventuellement par niveau). (2 terrains)</a:t>
            </a:r>
            <a:endParaRPr lang="fr-FR" b="1" i="1" dirty="0">
              <a:latin typeface="Comic Sans MS" pitchFamily="66"/>
            </a:endParaRP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77E3C34-B194-CE5A-193C-1B263E1FD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02AAA-23AC-A3CC-E888-40CD727AB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072" y="1109472"/>
            <a:ext cx="9634728" cy="865632"/>
          </a:xfrm>
        </p:spPr>
        <p:txBody>
          <a:bodyPr>
            <a:normAutofit/>
          </a:bodyPr>
          <a:lstStyle/>
          <a:p>
            <a:pPr algn="ctr"/>
            <a:r>
              <a:rPr lang="fr-FR" sz="4000" b="1" i="1" dirty="0">
                <a:latin typeface="Comic Sans MS" panose="030F0702030302020204" pitchFamily="66" charset="0"/>
              </a:rPr>
              <a:t>TOURNOI NOUVELLE AQUITAINE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C6AF5-4480-4F99-7F6C-C442D8B4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407"/>
            <a:ext cx="10515600" cy="4055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dirty="0">
                <a:latin typeface="Comic Sans MS" panose="030F0702030302020204" pitchFamily="66" charset="0"/>
              </a:rPr>
              <a:t>CLASSEMENT</a:t>
            </a:r>
          </a:p>
          <a:p>
            <a:pPr marL="0" indent="0">
              <a:buNone/>
            </a:pPr>
            <a:r>
              <a:rPr lang="fr-FR" b="1" i="1" dirty="0">
                <a:latin typeface="Comic Sans MS" panose="030F0702030302020204" pitchFamily="66" charset="0"/>
              </a:rPr>
              <a:t>	</a:t>
            </a:r>
            <a:r>
              <a:rPr lang="fr-FR" sz="2000" b="1" i="1" dirty="0">
                <a:latin typeface="Comic Sans MS" panose="030F0702030302020204" pitchFamily="66" charset="0"/>
              </a:rPr>
              <a:t>Victoire : 3pts – Nul : 2pts – Défaite : 1pt – 5 essais d’écart maximum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/>
              <a:t>- </a:t>
            </a:r>
            <a:r>
              <a:rPr lang="fr-FR" sz="2400" b="1" i="1" dirty="0">
                <a:latin typeface="Comic Sans MS" panose="030F0702030302020204" pitchFamily="66" charset="0"/>
              </a:rPr>
              <a:t>Si égalité il sera appliqué pour départager les équipes </a:t>
            </a:r>
            <a:r>
              <a:rPr lang="fr-FR" b="1" i="1" dirty="0">
                <a:latin typeface="Comic Sans MS" panose="030F0702030302020204" pitchFamily="66" charset="0"/>
              </a:rPr>
              <a:t>:</a:t>
            </a:r>
          </a:p>
          <a:p>
            <a:pPr marL="0" indent="0">
              <a:buNone/>
            </a:pPr>
            <a:r>
              <a:rPr lang="fr-FR" b="1" dirty="0">
                <a:latin typeface="Comic Sans MS" panose="030F0702030302020204" pitchFamily="66" charset="0"/>
              </a:rPr>
              <a:t>		</a:t>
            </a:r>
            <a:r>
              <a:rPr lang="fr-FR" sz="2400" b="1" dirty="0">
                <a:latin typeface="Comic Sans MS" panose="030F0702030302020204" pitchFamily="66" charset="0"/>
              </a:rPr>
              <a:t>1- éthique fiche de suivi référent départemental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		2- cartons rouges joueurs ou éducateurs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		3- cartons jaunes joueurs ou éducateurs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		4- goal </a:t>
            </a:r>
            <a:r>
              <a:rPr lang="fr-FR" sz="2400" b="1" dirty="0" err="1">
                <a:latin typeface="Comic Sans MS" panose="030F0702030302020204" pitchFamily="66" charset="0"/>
              </a:rPr>
              <a:t>average</a:t>
            </a:r>
            <a:r>
              <a:rPr lang="fr-FR" sz="2400" b="1" dirty="0">
                <a:latin typeface="Comic Sans MS" panose="030F0702030302020204" pitchFamily="66" charset="0"/>
              </a:rPr>
              <a:t> particulier si les CD se sont rencontrés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		5- nombre d’essais marqués sur les 3 journées</a:t>
            </a:r>
          </a:p>
          <a:p>
            <a:pPr marL="0" indent="0">
              <a:buNone/>
            </a:pPr>
            <a:r>
              <a:rPr lang="fr-FR" sz="2400" b="1" dirty="0">
                <a:latin typeface="Comic Sans MS" panose="030F0702030302020204" pitchFamily="66" charset="0"/>
              </a:rPr>
              <a:t>		6- nombres d’essai encaissés sur les 3 journées</a:t>
            </a:r>
            <a:r>
              <a:rPr lang="fr-FR" b="1" dirty="0">
                <a:latin typeface="Comic Sans MS" panose="030F0702030302020204" pitchFamily="66" charset="0"/>
              </a:rPr>
              <a:t>	</a:t>
            </a:r>
            <a:r>
              <a:rPr lang="fr-FR" dirty="0">
                <a:latin typeface="Comic Sans MS" panose="030F0702030302020204" pitchFamily="66" charset="0"/>
              </a:rPr>
              <a:t>	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359652E4-5F56-EBDE-4852-2D73E31CB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5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FC594-35AF-A002-C166-2555EE004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1536"/>
            <a:ext cx="10515600" cy="17163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i="1" dirty="0">
                <a:latin typeface="Comic Sans MS" panose="030F0702030302020204" pitchFamily="66" charset="0"/>
              </a:rPr>
              <a:t>    TOURNOI NOUVELLE AQUITAINE</a:t>
            </a:r>
            <a:br>
              <a:rPr lang="fr-FR" sz="4000" b="1" i="1" dirty="0">
                <a:latin typeface="Comic Sans MS" panose="030F0702030302020204" pitchFamily="66" charset="0"/>
              </a:rPr>
            </a:br>
            <a:r>
              <a:rPr lang="fr-FR" sz="3100" b="1" i="1" dirty="0">
                <a:latin typeface="Comic Sans MS" panose="030F0702030302020204" pitchFamily="66" charset="0"/>
              </a:rPr>
              <a:t>Participation et contribution financière de la Ligue pour la </a:t>
            </a:r>
            <a:r>
              <a:rPr lang="fr-FR" sz="31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saison 2024/2025</a:t>
            </a:r>
            <a:r>
              <a:rPr lang="fr-FR" b="1" i="1" dirty="0"/>
              <a:t>	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3E3FE-6199-1795-E7E0-1757F75B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823"/>
            <a:ext cx="10515600" cy="3775139"/>
          </a:xfrm>
        </p:spPr>
        <p:txBody>
          <a:bodyPr/>
          <a:lstStyle/>
          <a:p>
            <a:pPr marL="0" indent="0">
              <a:buNone/>
            </a:pPr>
            <a:r>
              <a:rPr lang="fr-FR" sz="4000" b="1" kern="100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Elite  Performance  Territorialité 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Conditions 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collectif c’est l’équipe engagée en M14 ou M15F est issue d’1 CD ou 2 maxi.</a:t>
            </a:r>
          </a:p>
          <a:p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Comme elle est le fruit d’une sélection on travaille bien sur</a:t>
            </a: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l’Elite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sur la base de la </a:t>
            </a:r>
            <a:r>
              <a:rPr lang="fr-F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Formation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 Clubs et du CD garant de la </a:t>
            </a:r>
            <a:r>
              <a:rPr lang="fr-F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Territorialité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fr-F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La Performance 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 valorisée par l’attribution d’une prime pour les collectifs ayant participé  pour accéder à la journée finale de chaque catégorie M14 ou M15F</a:t>
            </a:r>
          </a:p>
          <a:p>
            <a:pPr marL="1371600" lvl="3" indent="0">
              <a:buNone/>
            </a:pPr>
            <a:endParaRPr lang="fr-FR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5F0D87F8-78C4-1ABE-5F17-F73CEC50B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12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A21A1-CFB7-F298-07DB-C1463C48C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871DF-91FD-78AA-3D0A-6888EDD9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903" y="1511808"/>
            <a:ext cx="10515599" cy="52425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i="1" dirty="0">
                <a:latin typeface="Comic Sans MS" panose="030F0702030302020204" pitchFamily="66" charset="0"/>
              </a:rPr>
              <a:t>TOURNOI NOUVELLE AQUITAINE</a:t>
            </a:r>
            <a:br>
              <a:rPr lang="fr-FR" sz="4000" b="1" i="1" dirty="0">
                <a:latin typeface="Comic Sans MS" panose="030F0702030302020204" pitchFamily="66" charset="0"/>
              </a:rPr>
            </a:br>
            <a:r>
              <a:rPr lang="fr-FR" sz="2200" b="1" i="1" dirty="0">
                <a:solidFill>
                  <a:srgbClr val="FF0000"/>
                </a:solidFill>
                <a:latin typeface="Comic Sans MS" pitchFamily="66"/>
              </a:rPr>
              <a:t>SAISON 2024 / 2025</a:t>
            </a:r>
            <a:r>
              <a:rPr lang="fr-FR" b="1" i="1" dirty="0"/>
              <a:t>	</a:t>
            </a:r>
            <a:br>
              <a:rPr lang="fr-FR" b="1" i="1" dirty="0"/>
            </a:br>
            <a:r>
              <a:rPr lang="fr-FR" sz="3100" b="1" i="1" dirty="0">
                <a:latin typeface="Comic Sans MS" panose="030F0702030302020204" pitchFamily="66" charset="0"/>
              </a:rPr>
              <a:t>Participation et contribution financière de la Ligue</a:t>
            </a:r>
            <a:r>
              <a:rPr lang="fr-FR" sz="3100" b="1" i="1" dirty="0"/>
              <a:t>	</a:t>
            </a:r>
            <a:r>
              <a:rPr lang="fr-FR" b="1" i="1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A63616-51E9-9D06-931A-CACA9CB1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722" y="2573383"/>
            <a:ext cx="11172779" cy="4183848"/>
          </a:xfrm>
        </p:spPr>
        <p:txBody>
          <a:bodyPr>
            <a:normAutofit fontScale="70000" lnSpcReduction="20000"/>
          </a:bodyPr>
          <a:lstStyle/>
          <a:p>
            <a:r>
              <a:rPr lang="fr-FR" sz="230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F</a:t>
            </a:r>
            <a:r>
              <a:rPr lang="fr-FR" sz="2300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rais d’organisation de la finale</a:t>
            </a:r>
            <a:r>
              <a:rPr lang="fr-FR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lang="fr-FR" sz="23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fr-FR" sz="2300" b="1" dirty="0">
                <a:solidFill>
                  <a:srgbClr val="000000"/>
                </a:solidFill>
                <a:ea typeface="Times New Roman" panose="02020603050405020304" pitchFamily="18" charset="0"/>
              </a:rPr>
              <a:t>2</a:t>
            </a:r>
            <a:r>
              <a:rPr lang="fr-FR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500 €</a:t>
            </a:r>
          </a:p>
          <a:p>
            <a:pPr marL="0" indent="0">
              <a:buNone/>
            </a:pPr>
            <a:r>
              <a:rPr lang="fr-FR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Remboursement sur facture a</a:t>
            </a:r>
            <a:r>
              <a:rPr lang="fr-FR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CD qui organise la finale (le CD</a:t>
            </a:r>
            <a:r>
              <a:rPr lang="fr-FR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 </a:t>
            </a:r>
            <a:r>
              <a:rPr lang="fr-FR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cette année)</a:t>
            </a:r>
          </a:p>
          <a:p>
            <a:r>
              <a:rPr lang="fr-FR" sz="2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 d’attribution d’indemnisation aux CD. </a:t>
            </a:r>
            <a:r>
              <a:rPr lang="fr-FR" sz="2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Total estimé </a:t>
            </a:r>
            <a:r>
              <a:rPr lang="fr-FR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21000€</a:t>
            </a:r>
            <a:endParaRPr lang="fr-F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Condition d’attribution d’indemnisation aux CD. Total estimé 21000€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3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Soit 2100€ par CD pour les tous  collectifs engagés</a:t>
            </a:r>
            <a:r>
              <a:rPr lang="fr-FR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la condition d’avoir  participé  à tous les brassages  pour accéder à la journée finale de chaque catégorie M14 ou M15F)</a:t>
            </a:r>
            <a:endParaRPr lang="fr-FR" sz="23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Pénalité de 350€ par forfait</a:t>
            </a:r>
          </a:p>
          <a:p>
            <a:r>
              <a:rPr lang="fr-FR" sz="23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Contribution et aide aux frais kilométriques sur la finale aux CD 3</a:t>
            </a:r>
            <a:r>
              <a:rPr lang="fr-FR" sz="2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000€</a:t>
            </a:r>
          </a:p>
          <a:p>
            <a:pPr marL="0" indent="0">
              <a:buNone/>
            </a:pPr>
            <a:r>
              <a:rPr lang="fr-FR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répartition sera faite aux CD sur les distances </a:t>
            </a:r>
            <a:r>
              <a:rPr lang="fr-FR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faites pour la finale.</a:t>
            </a: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Pour un total de 26500 € pour le TNAQ (budget LNA EDR)</a:t>
            </a:r>
            <a:endParaRPr lang="fr-FR" sz="2400" dirty="0">
              <a:effectLst/>
              <a:ea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fr-FR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A0CD5C3-A969-1D98-E3A8-0FD1FE868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1" y="100769"/>
            <a:ext cx="2273250" cy="7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602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774</Words>
  <Application>Microsoft Macintosh PowerPoint</Application>
  <PresentationFormat>Grand écran</PresentationFormat>
  <Paragraphs>91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Comic Sans MS</vt:lpstr>
      <vt:lpstr>Times New Roman</vt:lpstr>
      <vt:lpstr>Thème Office</vt:lpstr>
      <vt:lpstr>TOURNOI NOUVELLE AQUITAINE</vt:lpstr>
      <vt:lpstr>TOURNOI NOUVELLE AQUITAINE SAISON 2024 / 2025 </vt:lpstr>
      <vt:lpstr>DEROULEMENT SAISON 2024 / 2025 </vt:lpstr>
      <vt:lpstr>TOURNOI NOUVELLE AQUITAINE</vt:lpstr>
      <vt:lpstr>Tournoi Nouvelle Aquitaine:M14–M15F</vt:lpstr>
      <vt:lpstr>TOURNOI NOUVELLE AQUITAINE</vt:lpstr>
      <vt:lpstr>TOURNOI NOUVELLE AQUITAINE</vt:lpstr>
      <vt:lpstr>    TOURNOI NOUVELLE AQUITAINE Participation et contribution financière de la Ligue pour la saison 2024/2025  </vt:lpstr>
      <vt:lpstr>TOURNOI NOUVELLE AQUITAINE SAISON 2024 / 2025  Participation et contribution financière de la Ligue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Laurent Barbereau</dc:creator>
  <cp:lastModifiedBy>laurent barbereau</cp:lastModifiedBy>
  <cp:revision>10</cp:revision>
  <dcterms:created xsi:type="dcterms:W3CDTF">2024-09-04T11:23:25Z</dcterms:created>
  <dcterms:modified xsi:type="dcterms:W3CDTF">2024-12-26T19:34:45Z</dcterms:modified>
</cp:coreProperties>
</file>